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7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8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0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8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780D-F995-465B-968E-55374569B74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3CBF-1EC4-409F-8247-D01E731BA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dc.cancer.gov/access-data/obtaining-access-controlled-data/registering-and-working-era-commons-and-dbgap" TargetMode="External"/><Relationship Id="rId2" Type="http://schemas.openxmlformats.org/officeDocument/2006/relationships/hyperlink" Target="https://gdc.cancer.gov/access-data/data-access-policie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dc.cancer.gov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dc.cancer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irebrowse.org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bioportal.org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bg.unc.edu/~hoadley/BRCA.817.rsemg.uqnorm.counts.txt" TargetMode="External"/><Relationship Id="rId2" Type="http://schemas.openxmlformats.org/officeDocument/2006/relationships/hyperlink" Target="https://tcga-data.nci.nih.gov/docs/publications/brca_2015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bg.unc.edu/~hoadley/BRCA.817.rsemg.uqnorm.counts.intrinsic.t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Accessing TCGA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7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Tiers of TCGA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213803"/>
            <a:ext cx="5157787" cy="823912"/>
          </a:xfrm>
        </p:spPr>
        <p:txBody>
          <a:bodyPr/>
          <a:lstStyle/>
          <a:p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037715"/>
            <a:ext cx="5157787" cy="3684588"/>
          </a:xfrm>
        </p:spPr>
        <p:txBody>
          <a:bodyPr/>
          <a:lstStyle/>
          <a:p>
            <a:r>
              <a:rPr lang="en-US" sz="2600" dirty="0" smtClean="0"/>
              <a:t>Non-identifiable data</a:t>
            </a:r>
          </a:p>
          <a:p>
            <a:pPr lvl="1"/>
            <a:r>
              <a:rPr lang="en-US" sz="2200" dirty="0" smtClean="0"/>
              <a:t>Aggregate data</a:t>
            </a:r>
          </a:p>
          <a:p>
            <a:pPr lvl="1"/>
            <a:r>
              <a:rPr lang="en-US" sz="2200" dirty="0" smtClean="0"/>
              <a:t>Gene level summaries</a:t>
            </a:r>
          </a:p>
          <a:p>
            <a:endParaRPr lang="en-US" sz="1500" dirty="0"/>
          </a:p>
          <a:p>
            <a:r>
              <a:rPr lang="en-US" sz="2600" dirty="0" smtClean="0"/>
              <a:t>Any one can download, free to share</a:t>
            </a:r>
            <a:endParaRPr lang="en-US" sz="2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213803"/>
            <a:ext cx="5183188" cy="823912"/>
          </a:xfrm>
        </p:spPr>
        <p:txBody>
          <a:bodyPr/>
          <a:lstStyle/>
          <a:p>
            <a:r>
              <a:rPr lang="en-US" dirty="0" smtClean="0"/>
              <a:t>Controlled Access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037715"/>
            <a:ext cx="5183188" cy="36845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Identifiable Data</a:t>
            </a:r>
          </a:p>
          <a:p>
            <a:pPr lvl="1"/>
            <a:r>
              <a:rPr lang="en-US" dirty="0" smtClean="0"/>
              <a:t>Raw sequence data</a:t>
            </a:r>
          </a:p>
          <a:p>
            <a:pPr lvl="1"/>
            <a:r>
              <a:rPr lang="en-US" dirty="0" smtClean="0"/>
              <a:t>Raw SNP data</a:t>
            </a:r>
          </a:p>
          <a:p>
            <a:endParaRPr lang="en-US" sz="1600" dirty="0" smtClean="0"/>
          </a:p>
          <a:p>
            <a:r>
              <a:rPr lang="en-US" dirty="0" smtClean="0"/>
              <a:t>Must apply for access through </a:t>
            </a:r>
            <a:r>
              <a:rPr lang="en-US" dirty="0" err="1" smtClean="0"/>
              <a:t>dbGaP</a:t>
            </a:r>
            <a:r>
              <a:rPr lang="en-US" dirty="0" smtClean="0"/>
              <a:t> with </a:t>
            </a:r>
            <a:r>
              <a:rPr lang="en-US" dirty="0" err="1" smtClean="0"/>
              <a:t>eRA</a:t>
            </a:r>
            <a:r>
              <a:rPr lang="en-US" dirty="0" smtClean="0"/>
              <a:t> Commons account – Students/postdocs have access under their PI</a:t>
            </a:r>
          </a:p>
          <a:p>
            <a:r>
              <a:rPr lang="en-US" dirty="0" smtClean="0"/>
              <a:t>Data cannot be shared across labs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81152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https://gdc.cancer.gov/access-data/data-access-policies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https://gdc.cancer.gov/access-data/obtaining-access-controlled-data/registering-and-working-era-commons-and-dbgap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6797"/>
            <a:ext cx="11353800" cy="1325563"/>
          </a:xfrm>
        </p:spPr>
        <p:txBody>
          <a:bodyPr/>
          <a:lstStyle/>
          <a:p>
            <a:r>
              <a:rPr lang="en-US" dirty="0" smtClean="0"/>
              <a:t>Genome Data Commons – </a:t>
            </a:r>
            <a:r>
              <a:rPr lang="en-US" dirty="0" smtClean="0">
                <a:hlinkClick r:id="rId2"/>
              </a:rPr>
              <a:t>https://gdc.cancer.gov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6" y="1069848"/>
            <a:ext cx="9144000" cy="55147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25360" y="1828800"/>
            <a:ext cx="1310640" cy="53848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636000" y="2196092"/>
            <a:ext cx="1615440" cy="6476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29520" y="2865120"/>
            <a:ext cx="19199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Harmonized </a:t>
            </a:r>
          </a:p>
          <a:p>
            <a:r>
              <a:rPr lang="en-US" dirty="0" smtClean="0"/>
              <a:t>Data – mapped to </a:t>
            </a:r>
          </a:p>
          <a:p>
            <a:r>
              <a:rPr lang="en-US" dirty="0" smtClean="0"/>
              <a:t>Hg38</a:t>
            </a:r>
          </a:p>
          <a:p>
            <a:endParaRPr lang="en-US" dirty="0"/>
          </a:p>
          <a:p>
            <a:r>
              <a:rPr lang="en-US" dirty="0" smtClean="0"/>
              <a:t>Different pipelines</a:t>
            </a:r>
          </a:p>
          <a:p>
            <a:r>
              <a:rPr lang="en-US" dirty="0" smtClean="0"/>
              <a:t>Than prior TCGA</a:t>
            </a:r>
          </a:p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9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46" y="1067979"/>
            <a:ext cx="9144000" cy="55147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6797"/>
            <a:ext cx="11353800" cy="1325563"/>
          </a:xfrm>
        </p:spPr>
        <p:txBody>
          <a:bodyPr/>
          <a:lstStyle/>
          <a:p>
            <a:r>
              <a:rPr lang="en-US" dirty="0" smtClean="0"/>
              <a:t>Genome Data Commons</a:t>
            </a:r>
            <a:r>
              <a:rPr lang="en-US" dirty="0" smtClean="0"/>
              <a:t>– </a:t>
            </a:r>
            <a:r>
              <a:rPr lang="en-US" dirty="0" smtClean="0">
                <a:hlinkClick r:id="rId3"/>
              </a:rPr>
              <a:t>https://gdc.cancer.gov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53120" y="1835412"/>
            <a:ext cx="985520" cy="53848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480533" y="2100878"/>
            <a:ext cx="1219200" cy="157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29520" y="2865120"/>
            <a:ext cx="2172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 TCGA data from</a:t>
            </a:r>
          </a:p>
          <a:p>
            <a:r>
              <a:rPr lang="en-US" dirty="0" smtClean="0"/>
              <a:t>DCC and </a:t>
            </a:r>
            <a:r>
              <a:rPr lang="en-US" dirty="0" err="1" smtClean="0"/>
              <a:t>CGHub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Hg19 aligned data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245333" y="4162689"/>
            <a:ext cx="2805413" cy="361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5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6797"/>
            <a:ext cx="10515600" cy="1325563"/>
          </a:xfrm>
        </p:spPr>
        <p:txBody>
          <a:bodyPr/>
          <a:lstStyle/>
          <a:p>
            <a:r>
              <a:rPr lang="en-US" dirty="0" err="1" smtClean="0"/>
              <a:t>Firebrowse</a:t>
            </a:r>
            <a:r>
              <a:rPr lang="en-US" dirty="0" smtClean="0"/>
              <a:t> – </a:t>
            </a:r>
            <a:r>
              <a:rPr lang="en-US" dirty="0" smtClean="0">
                <a:hlinkClick r:id="rId2"/>
              </a:rPr>
              <a:t>http://www.firebrowse.org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25" y="1261111"/>
            <a:ext cx="9144000" cy="55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6797"/>
            <a:ext cx="10515600" cy="1325563"/>
          </a:xfrm>
        </p:spPr>
        <p:txBody>
          <a:bodyPr/>
          <a:lstStyle/>
          <a:p>
            <a:r>
              <a:rPr lang="en-US" dirty="0" err="1" smtClean="0"/>
              <a:t>CbioPortal</a:t>
            </a:r>
            <a:r>
              <a:rPr lang="en-US" dirty="0" smtClean="0"/>
              <a:t> – </a:t>
            </a:r>
            <a:r>
              <a:rPr lang="en-US" dirty="0" smtClean="0">
                <a:hlinkClick r:id="rId2"/>
              </a:rPr>
              <a:t>www.cbioportal.org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263650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4064" y="2388689"/>
            <a:ext cx="765748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u="sng" dirty="0">
                <a:solidFill>
                  <a:prstClr val="black"/>
                </a:solidFill>
              </a:rPr>
              <a:t>TCGA Breast Cancer Genomic Data Sites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hlinkClick r:id="rId2"/>
              </a:rPr>
              <a:t>https://tcga-data.nci.nih.gov/docs/publications/brca_2015/</a:t>
            </a:r>
            <a:r>
              <a:rPr lang="en-US" sz="1300" b="1" dirty="0">
                <a:solidFill>
                  <a:prstClr val="black"/>
                </a:solidFill>
              </a:rPr>
              <a:t> (all open access TCGA Breast Cancer Data)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hlinkClick r:id="rId3"/>
              </a:rPr>
              <a:t>https://lbg.unc.edu/~hoadley/BRCA.817.rsemg.uqnorm.counts.txt</a:t>
            </a:r>
            <a:r>
              <a:rPr lang="en-US" sz="1300" b="1" dirty="0">
                <a:solidFill>
                  <a:prstClr val="black"/>
                </a:solidFill>
              </a:rPr>
              <a:t> (all 20,000 gene expression values)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hlinkClick r:id="rId4"/>
              </a:rPr>
              <a:t>https://lbg.unc.edu/~hoadley/BRCA.817.rsemg.uqnorm.counts.intrinsic.txt</a:t>
            </a:r>
            <a:r>
              <a:rPr lang="en-US" sz="1300" b="1" dirty="0">
                <a:solidFill>
                  <a:prstClr val="black"/>
                </a:solidFill>
              </a:rPr>
              <a:t> (~2000 gene “classification list”)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8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152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Accessing TCGA Data</vt:lpstr>
      <vt:lpstr>Access Tiers of TCGA data</vt:lpstr>
      <vt:lpstr>Genome Data Commons – https://gdc.cancer.gov</vt:lpstr>
      <vt:lpstr>Genome Data Commons– https://gdc.cancer.gov</vt:lpstr>
      <vt:lpstr>Firebrowse – http://www.firebrowse.org</vt:lpstr>
      <vt:lpstr>CbioPortal – www.cbioportal.org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TCGA Data</dc:title>
  <dc:creator>Hoadley, Katherine A.</dc:creator>
  <cp:lastModifiedBy>Hoadley, Katherine A.</cp:lastModifiedBy>
  <cp:revision>11</cp:revision>
  <dcterms:created xsi:type="dcterms:W3CDTF">2017-02-17T16:14:01Z</dcterms:created>
  <dcterms:modified xsi:type="dcterms:W3CDTF">2017-02-20T21:58:26Z</dcterms:modified>
</cp:coreProperties>
</file>